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305" r:id="rId5"/>
    <p:sldId id="306" r:id="rId6"/>
    <p:sldId id="309" r:id="rId7"/>
    <p:sldId id="310" r:id="rId8"/>
    <p:sldId id="311" r:id="rId9"/>
    <p:sldId id="312" r:id="rId10"/>
    <p:sldId id="314" r:id="rId11"/>
    <p:sldId id="320" r:id="rId12"/>
    <p:sldId id="321" r:id="rId13"/>
    <p:sldId id="322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3315"/>
    <a:srgbClr val="130658"/>
    <a:srgbClr val="99CCFF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00800"/>
            <a:ext cx="19812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322888" y="6515100"/>
            <a:ext cx="1839912" cy="244475"/>
          </a:xfrm>
        </p:spPr>
        <p:txBody>
          <a:bodyPr/>
          <a:lstStyle>
            <a:lvl1pPr>
              <a:defRPr b="0" i="1"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8600" y="6400800"/>
            <a:ext cx="381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7E69FE2C-9293-4513-AE4F-1136F82C362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667000"/>
            <a:ext cx="6400800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en-US" altLang="zh-CN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362200"/>
            <a:ext cx="5791200" cy="304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en-US" altLang="zh-CN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1B39B7-E114-4F66-A9FD-FA3A933FCCA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290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096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096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31F8C4-85CC-4AC9-816D-39B1336513A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710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CC4AC4-87F7-43EA-B44B-8F2248E5214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3624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289B00-AAAB-46F5-A60E-901B5EACE67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875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168400"/>
            <a:ext cx="4229100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6300" y="1168400"/>
            <a:ext cx="4229100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CEB68A-49C4-47C4-AE24-7279FA8F0CD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402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40DAFB-9C2B-4C9D-86FE-404D1B8DEE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840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B9A5C0-CAAF-44EF-90FB-801AD40E969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991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40DED2-E13F-4776-8BCD-FEE9FBE27A5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216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4F111D-5F9A-4F27-AB4F-28F3F39D68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564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42A896-FCBA-4737-9322-D6653BF52F6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8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Rectangle 104"/>
          <p:cNvSpPr>
            <a:spLocks noChangeArrowheads="1"/>
          </p:cNvSpPr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127" name="Picture 103" descr="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4450"/>
            <a:ext cx="91440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04800" y="1168400"/>
            <a:ext cx="8610600" cy="523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858000" y="650557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ea typeface="宋体" charset="-122"/>
              </a:defRPr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191000" y="6505575"/>
            <a:ext cx="8382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a typeface="宋体" charset="-122"/>
              </a:defRPr>
            </a:lvl1pPr>
          </a:lstStyle>
          <a:p>
            <a:fld id="{D628084C-37F2-4FFA-BD10-C07542341AF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304800"/>
            <a:ext cx="7086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" y="6532563"/>
            <a:ext cx="1905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宋体" charset="-122"/>
              </a:defRPr>
            </a:lvl1pPr>
          </a:lstStyle>
          <a:p>
            <a:endParaRPr lang="en-US" altLang="zh-CN"/>
          </a:p>
        </p:txBody>
      </p:sp>
      <p:pic>
        <p:nvPicPr>
          <p:cNvPr id="1126" name="Picture 102" descr="02_ico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57200"/>
            <a:ext cx="6159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65920" y="2286000"/>
            <a:ext cx="7270576" cy="762000"/>
          </a:xfrm>
        </p:spPr>
        <p:txBody>
          <a:bodyPr/>
          <a:lstStyle/>
          <a:p>
            <a:r>
              <a:rPr lang="zh-CN" altLang="en-US" sz="4500" dirty="0">
                <a:solidFill>
                  <a:srgbClr val="FF0000"/>
                </a:solidFill>
                <a:ea typeface="宋体" charset="-122"/>
              </a:rPr>
              <a:t>小组文献</a:t>
            </a:r>
            <a:r>
              <a:rPr lang="zh-CN" altLang="en-US" sz="4500" dirty="0" smtClean="0">
                <a:solidFill>
                  <a:srgbClr val="FF0000"/>
                </a:solidFill>
                <a:ea typeface="宋体" charset="-122"/>
              </a:rPr>
              <a:t>分享</a:t>
            </a:r>
            <a:r>
              <a:rPr lang="en-US" altLang="zh-CN" sz="4500" dirty="0">
                <a:solidFill>
                  <a:srgbClr val="FF0000"/>
                </a:solidFill>
                <a:ea typeface="宋体" charset="-122"/>
              </a:rPr>
              <a:t/>
            </a:r>
            <a:br>
              <a:rPr lang="en-US" altLang="zh-CN" sz="4500" dirty="0">
                <a:solidFill>
                  <a:srgbClr val="FF0000"/>
                </a:solidFill>
                <a:ea typeface="宋体" charset="-122"/>
              </a:rPr>
            </a:br>
            <a:r>
              <a:rPr lang="en-US" altLang="zh-CN" sz="2800" dirty="0">
                <a:solidFill>
                  <a:srgbClr val="C00000"/>
                </a:solidFill>
                <a:ea typeface="宋体" charset="-122"/>
              </a:rPr>
              <a:t>Laptop usage affects abstract reasoning of children in the developing world</a:t>
            </a:r>
            <a:r>
              <a:rPr lang="en-US" altLang="zh-CN" sz="4500" dirty="0">
                <a:solidFill>
                  <a:srgbClr val="FF0000"/>
                </a:solidFill>
                <a:ea typeface="宋体" charset="-122"/>
              </a:rPr>
              <a:t/>
            </a:r>
            <a:br>
              <a:rPr lang="en-US" altLang="zh-CN" sz="4500" dirty="0">
                <a:solidFill>
                  <a:srgbClr val="FF0000"/>
                </a:solidFill>
                <a:ea typeface="宋体" charset="-122"/>
              </a:rPr>
            </a:br>
            <a:endParaRPr lang="en-US" altLang="zh-CN" sz="4500" dirty="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8024" y="3645024"/>
            <a:ext cx="5791200" cy="30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2800" dirty="0" smtClean="0">
                <a:solidFill>
                  <a:schemeClr val="tx1"/>
                </a:solidFill>
                <a:ea typeface="宋体" charset="-122"/>
              </a:rPr>
              <a:t>赵文涛</a:t>
            </a:r>
            <a:endParaRPr lang="en-US" altLang="zh-CN" sz="2800" dirty="0" smtClean="0">
              <a:solidFill>
                <a:schemeClr val="tx1"/>
              </a:solidFill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2012-12-08</a:t>
            </a:r>
          </a:p>
          <a:p>
            <a:pPr>
              <a:lnSpc>
                <a:spcPct val="80000"/>
              </a:lnSpc>
            </a:pPr>
            <a:endParaRPr lang="en-US" altLang="zh-CN" sz="2800" dirty="0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The impact of laptop usage and abstract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reasoning</a:t>
            </a:r>
          </a:p>
          <a:p>
            <a:pPr marL="0" indent="0">
              <a:buNone/>
            </a:pP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 In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sum, the usage data seems to suggest that children in higher grades use their laptops more frequently, and prefer different and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more diverse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activities that are likely to stimulate problem-solving abilities to pursue their personal learning situation </a:t>
            </a:r>
            <a:endParaRPr lang="en-US" altLang="zh-CN" sz="2000" b="1" dirty="0" smtClean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This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may potentially explain why the abstract reasoning abilities are more strongly affected by laptop usage the more advanced </a:t>
            </a:r>
            <a:r>
              <a:rPr lang="en-US" altLang="zh-CN" sz="2000" b="1" dirty="0" err="1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advanced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are.</a:t>
            </a:r>
          </a:p>
          <a:p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School engagement</a:t>
            </a: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Professional development of the teachers</a:t>
            </a:r>
          </a:p>
          <a:p>
            <a:pPr marL="0" indent="0">
              <a:buNone/>
            </a:pP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It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was not the professional development course of the teachers that was</a:t>
            </a:r>
          </a:p>
          <a:p>
            <a:pPr marL="0" indent="0">
              <a:buNone/>
            </a:pP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responsible for performance improvements, but the laptop usage itself.</a:t>
            </a:r>
          </a:p>
          <a:p>
            <a:endParaRPr lang="en-US" altLang="zh-CN" sz="24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CN" sz="20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endParaRPr lang="en-US" altLang="zh-CN" sz="24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4. Discussion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196752"/>
            <a:ext cx="8610600" cy="52324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</a:t>
            </a: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Results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demonstrate that six months after deployment,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Ethiopian children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who were having laptops outperformed children without laptops on abstract reasoning tests of reasoning by analogy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and categorization.</a:t>
            </a:r>
          </a:p>
          <a:p>
            <a:pPr marL="0" indent="0">
              <a:buNone/>
            </a:pP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Our data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shows that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laptops had effects on the performance of students in higher grades, but not on those in lower grades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3</a:t>
            </a: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Our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ﬁndings are the ﬁrst sign that the introduction of</a:t>
            </a: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laptops in developing countries may indeed improve abstract reasoning abilities of grade 6 and grade 7 students, six months after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 deployment</a:t>
            </a:r>
          </a:p>
          <a:p>
            <a:endParaRPr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/>
              <a:t>www.themegallery.com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61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4</a:t>
            </a:r>
            <a:r>
              <a:rPr lang="zh-CN" altLang="en-US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We further tested the hypothesis that students who were given a laptop showed improved performance in English and math and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were more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motivated to go to school. In contrast to some earlier studies, mostly conducted in developed countries, we did not ﬁnd any evidence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of these effects</a:t>
            </a:r>
          </a:p>
          <a:p>
            <a:pPr marL="0" indent="0">
              <a:buNone/>
            </a:pP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5</a:t>
            </a:r>
            <a:r>
              <a:rPr lang="zh-CN" altLang="en-US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Thus, professional development was not responsible for improving students’ performance, at least in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this school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altLang="zh-CN" sz="24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9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</a:rPr>
              <a:t>启示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本篇文章中实验研究方法</a:t>
            </a:r>
            <a:r>
              <a:rPr lang="zh-CN" altLang="en-US" smtClean="0"/>
              <a:t>的</a:t>
            </a:r>
            <a:r>
              <a:rPr lang="zh-CN" altLang="en-US" smtClean="0"/>
              <a:t>设计。</a:t>
            </a:r>
            <a:endParaRPr lang="en-US" altLang="zh-CN" dirty="0" smtClean="0"/>
          </a:p>
          <a:p>
            <a:r>
              <a:rPr lang="zh-CN" altLang="en-US" dirty="0" smtClean="0"/>
              <a:t>学生抽象思维能力的测量，使用的量表，为我们以后做类似研究</a:t>
            </a:r>
            <a:r>
              <a:rPr lang="zh-CN" altLang="en-US" dirty="0" smtClean="0"/>
              <a:t>提供</a:t>
            </a:r>
            <a:r>
              <a:rPr lang="zh-CN" altLang="en-US" dirty="0" smtClean="0"/>
              <a:t>参考。</a:t>
            </a:r>
            <a:endParaRPr lang="en-US" altLang="zh-CN" dirty="0" smtClean="0"/>
          </a:p>
          <a:p>
            <a:r>
              <a:rPr lang="zh-CN" altLang="en-US" dirty="0" smtClean="0"/>
              <a:t>被实验研究研究成果，对跨越式课题的启发。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1981200" y="3048000"/>
            <a:ext cx="49530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54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Verdana"/>
                <a:ea typeface="Verdana"/>
                <a:cs typeface="Verdana"/>
              </a:rPr>
              <a:t>Thank You !</a:t>
            </a:r>
            <a:endParaRPr lang="zh-CN" altLang="en-US" sz="5400" b="1" kern="1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accent1"/>
                  </a:gs>
                </a:gsLst>
                <a:lin ang="5400000" scaled="1"/>
              </a:gradFill>
              <a:latin typeface="Verdana"/>
              <a:cs typeface="Verdana"/>
            </a:endParaRP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5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3600" dirty="0" smtClean="0">
                <a:ea typeface="宋体" charset="-122"/>
              </a:rPr>
              <a:t>主要内容</a:t>
            </a:r>
            <a:endParaRPr lang="en-US" altLang="zh-CN" sz="3600" dirty="0">
              <a:ea typeface="宋体" charset="-122"/>
            </a:endParaRPr>
          </a:p>
        </p:txBody>
      </p:sp>
      <p:sp>
        <p:nvSpPr>
          <p:cNvPr id="37" name="直线 3"/>
          <p:cNvSpPr>
            <a:spLocks noChangeShapeType="1"/>
          </p:cNvSpPr>
          <p:nvPr/>
        </p:nvSpPr>
        <p:spPr bwMode="gray">
          <a:xfrm>
            <a:off x="2362200" y="485457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矩形 4"/>
          <p:cNvSpPr>
            <a:spLocks noChangeArrowheads="1"/>
          </p:cNvSpPr>
          <p:nvPr/>
        </p:nvSpPr>
        <p:spPr bwMode="gray">
          <a:xfrm rot="3419336">
            <a:off x="2078037" y="4278313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/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39" name="文本框 5"/>
          <p:cNvSpPr txBox="1">
            <a:spLocks noChangeArrowheads="1"/>
          </p:cNvSpPr>
          <p:nvPr/>
        </p:nvSpPr>
        <p:spPr bwMode="gray">
          <a:xfrm>
            <a:off x="2133600" y="43211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2400" b="1">
                <a:solidFill>
                  <a:srgbClr val="FFFFFF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40" name="直线 6"/>
          <p:cNvSpPr>
            <a:spLocks noChangeShapeType="1"/>
          </p:cNvSpPr>
          <p:nvPr/>
        </p:nvSpPr>
        <p:spPr bwMode="gray">
          <a:xfrm>
            <a:off x="2362200" y="233997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矩形 7"/>
          <p:cNvSpPr>
            <a:spLocks noChangeArrowheads="1"/>
          </p:cNvSpPr>
          <p:nvPr/>
        </p:nvSpPr>
        <p:spPr bwMode="gray">
          <a:xfrm rot="3419336">
            <a:off x="2078037" y="17637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/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42" name="文本框 8"/>
          <p:cNvSpPr txBox="1">
            <a:spLocks noChangeArrowheads="1"/>
          </p:cNvSpPr>
          <p:nvPr/>
        </p:nvSpPr>
        <p:spPr bwMode="gray">
          <a:xfrm>
            <a:off x="3429000" y="1851025"/>
            <a:ext cx="1976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cs typeface="Arial" pitchFamily="34" charset="0"/>
              </a:rPr>
              <a:t>Introduction</a:t>
            </a:r>
            <a:endParaRPr lang="en-US" altLang="zh-CN" sz="2400" b="1" dirty="0">
              <a:cs typeface="Arial" pitchFamily="34" charset="0"/>
            </a:endParaRPr>
          </a:p>
        </p:txBody>
      </p:sp>
      <p:sp>
        <p:nvSpPr>
          <p:cNvPr id="43" name="文本框 9"/>
          <p:cNvSpPr txBox="1">
            <a:spLocks noChangeArrowheads="1"/>
          </p:cNvSpPr>
          <p:nvPr/>
        </p:nvSpPr>
        <p:spPr bwMode="gray">
          <a:xfrm>
            <a:off x="2133600" y="18065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2400" b="1">
                <a:solidFill>
                  <a:srgbClr val="FFFFFF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44" name="直线 10"/>
          <p:cNvSpPr>
            <a:spLocks noChangeShapeType="1"/>
          </p:cNvSpPr>
          <p:nvPr/>
        </p:nvSpPr>
        <p:spPr bwMode="gray">
          <a:xfrm>
            <a:off x="2362200" y="317817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" name="矩形 11"/>
          <p:cNvSpPr>
            <a:spLocks noChangeArrowheads="1"/>
          </p:cNvSpPr>
          <p:nvPr/>
        </p:nvSpPr>
        <p:spPr bwMode="gray">
          <a:xfrm rot="3419336">
            <a:off x="2078037" y="26019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/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46" name="文本框 12"/>
          <p:cNvSpPr txBox="1">
            <a:spLocks noChangeArrowheads="1"/>
          </p:cNvSpPr>
          <p:nvPr/>
        </p:nvSpPr>
        <p:spPr bwMode="gray">
          <a:xfrm>
            <a:off x="2133600" y="26447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2400" b="1">
                <a:solidFill>
                  <a:srgbClr val="FFFFFF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47" name="直线 13"/>
          <p:cNvSpPr>
            <a:spLocks noChangeShapeType="1"/>
          </p:cNvSpPr>
          <p:nvPr/>
        </p:nvSpPr>
        <p:spPr bwMode="gray">
          <a:xfrm>
            <a:off x="2363788" y="4014788"/>
            <a:ext cx="4799012" cy="15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矩形 14"/>
          <p:cNvSpPr>
            <a:spLocks noChangeArrowheads="1"/>
          </p:cNvSpPr>
          <p:nvPr/>
        </p:nvSpPr>
        <p:spPr bwMode="gray">
          <a:xfrm rot="3419336">
            <a:off x="2078037" y="3440113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/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49" name="文本框 15"/>
          <p:cNvSpPr txBox="1">
            <a:spLocks noChangeArrowheads="1"/>
          </p:cNvSpPr>
          <p:nvPr/>
        </p:nvSpPr>
        <p:spPr bwMode="gray">
          <a:xfrm>
            <a:off x="2133600" y="34829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2400" b="1">
                <a:solidFill>
                  <a:srgbClr val="FFFFFF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53" name="文本框 19"/>
          <p:cNvSpPr txBox="1">
            <a:spLocks noChangeArrowheads="1"/>
          </p:cNvSpPr>
          <p:nvPr/>
        </p:nvSpPr>
        <p:spPr bwMode="gray">
          <a:xfrm>
            <a:off x="3429000" y="2713038"/>
            <a:ext cx="12779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en-US" altLang="zh-CN" sz="2400" b="1" dirty="0">
                <a:cs typeface="Arial" pitchFamily="34" charset="0"/>
              </a:rPr>
              <a:t>Method</a:t>
            </a:r>
          </a:p>
        </p:txBody>
      </p:sp>
      <p:sp>
        <p:nvSpPr>
          <p:cNvPr id="54" name="文本框 20"/>
          <p:cNvSpPr txBox="1">
            <a:spLocks noChangeArrowheads="1"/>
          </p:cNvSpPr>
          <p:nvPr/>
        </p:nvSpPr>
        <p:spPr bwMode="gray">
          <a:xfrm>
            <a:off x="3429000" y="3552825"/>
            <a:ext cx="1297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en-US" altLang="zh-CN" sz="2400" b="1" dirty="0">
                <a:cs typeface="Arial" pitchFamily="34" charset="0"/>
              </a:rPr>
              <a:t>Results</a:t>
            </a:r>
          </a:p>
        </p:txBody>
      </p:sp>
      <p:sp>
        <p:nvSpPr>
          <p:cNvPr id="55" name="文本框 21"/>
          <p:cNvSpPr txBox="1">
            <a:spLocks noChangeArrowheads="1"/>
          </p:cNvSpPr>
          <p:nvPr/>
        </p:nvSpPr>
        <p:spPr bwMode="gray">
          <a:xfrm>
            <a:off x="3429000" y="4394200"/>
            <a:ext cx="1826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en-US" altLang="zh-CN" sz="2400" b="1" dirty="0">
                <a:cs typeface="Arial" pitchFamily="34" charset="0"/>
              </a:rPr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600" dirty="0">
                <a:solidFill>
                  <a:srgbClr val="FF0000"/>
                </a:solidFill>
                <a:cs typeface="Arial" pitchFamily="34" charset="0"/>
              </a:rPr>
              <a:t>1. Introduction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325563"/>
            <a:ext cx="8185150" cy="4407693"/>
          </a:xfrm>
          <a:noFill/>
          <a:ln/>
        </p:spPr>
        <p:txBody>
          <a:bodyPr/>
          <a:lstStyle/>
          <a:p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The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idea behind these low-cost laptops is that they may improve students’ learning outcomes and educational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prospects</a:t>
            </a: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The current research set out to test the effects of one such laptop program for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the cognitive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development of children in Ethiopia.</a:t>
            </a: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This paper reports results of what is, to our knowledge, the ﬁrst publicly available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quantitative study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to systematically investigate the effects of a laptop program (i.e. OLPC) on abstract reasoning skills of children in a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developing country.</a:t>
            </a:r>
            <a:r>
              <a:rPr lang="en-US" altLang="zh-CN" sz="1600" dirty="0">
                <a:ea typeface="宋体" charset="-122"/>
              </a:rPr>
              <a:t/>
            </a:r>
            <a:br>
              <a:rPr lang="en-US" altLang="zh-CN" sz="1600" dirty="0">
                <a:ea typeface="宋体" charset="-122"/>
              </a:rPr>
            </a:br>
            <a:endParaRPr lang="en-US" altLang="zh-CN" sz="1600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99992"/>
          </a:xfrm>
        </p:spPr>
        <p:txBody>
          <a:bodyPr/>
          <a:lstStyle/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the effects of laptop usage on such fundamental cognitive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performance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have not been systematically examined in developing countries so far. This ﬁeld experiment set out to ﬁll this gap by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systematically comparing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children who were using a laptop with a control group in a developing country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.</a:t>
            </a: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we expect that laptop use will affect more fundamental cognitive performance of children in developing countries than so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far considered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in research</a:t>
            </a:r>
          </a:p>
          <a:p>
            <a:pPr marL="0" indent="0">
              <a:buNone/>
            </a:pP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798563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168400"/>
            <a:ext cx="7344816" cy="5232400"/>
          </a:xfrm>
        </p:spPr>
        <p:txBody>
          <a:bodyPr/>
          <a:lstStyle/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We hypothesized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that children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who were using laptops in this way should, for reasons outlined in the previous section, outperform children without laptops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on abstract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reasoning tests of forming analogies and categorizing objects 6 months after deployment of the laptops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.</a:t>
            </a:r>
          </a:p>
          <a:p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Furthermore, we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expected to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replicate age-related improvement on the reasoning measures</a:t>
            </a:r>
            <a:r>
              <a:rPr lang="zh-CN" altLang="en-US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82100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2. Method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Project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description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4375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laptops of the One Laptop Per Child (OLPC) initiative were available for distribution in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Ethiopia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Participating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schools were selected based on four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criteria, Out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of all potentially suitable schools, 11 were shortlisted for a visit, and four were selected because they most closely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matched criteria. 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Prior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to deployment of the laptops, parents and ofﬁcials were informed about the scheme. Furthermore, teachers in participating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schools received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an own laptop and extensive professional development training to familiarize them with equipment and software, and to stimulate the use of the laptops and digital schoolbooks in class</a:t>
            </a:r>
          </a:p>
          <a:p>
            <a:pPr marL="0" indent="0">
              <a:buNone/>
            </a:pPr>
            <a:endParaRPr lang="en-US" altLang="zh-CN" sz="20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策略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Sample </a:t>
            </a: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and design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in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one school half the classes received a laptop, the other half did not. In three other experimental schools, all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children received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laptop.  They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were compared with matched control schools in the same region, selected based on the same criteria as well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as matching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student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demographics.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Within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all schools a stratiﬁed random sample was taken of classes in grades 5, 6 and 7. Of the 413 participating children, 202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owned a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laptop, 210 did not. Demographic characteristics such as age, gender, and religion of the two groups were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equivalent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Six months after receiving the laptops, children were invited by native-language research assistants to participate in a study on child</a:t>
            </a:r>
          </a:p>
          <a:p>
            <a:pPr marL="0" indent="0">
              <a:buNone/>
            </a:pP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development in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Ethiopia</a:t>
            </a:r>
            <a:endParaRPr lang="zh-CN" altLang="en-US" sz="20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Measures</a:t>
            </a:r>
            <a:endParaRPr lang="en-US" altLang="zh-CN" sz="24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</a:t>
            </a:r>
            <a:r>
              <a:rPr lang="zh-CN" altLang="en-US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School performance   Students’ grades were gathered at two time points: in the semester just before the deployment of laptops and at the end of the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semester in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which abstract reasoning was assessed </a:t>
            </a:r>
          </a:p>
          <a:p>
            <a:pPr marL="0" indent="0">
              <a:buNone/>
            </a:pPr>
            <a:r>
              <a:rPr lang="zh-CN" altLang="en-US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2</a:t>
            </a:r>
            <a:r>
              <a:rPr lang="zh-CN" altLang="en-US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Abstract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reasoning In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order to assess abstract reasoning abilities independent of reading ability and language differences between regions, we relied on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the newest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version of the </a:t>
            </a:r>
            <a:r>
              <a:rPr lang="en-US" altLang="zh-CN" sz="2000" b="1" dirty="0" err="1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Snijders-Oomen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Non-verbal intelligence test SON-R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6-40</a:t>
            </a: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School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engagement</a:t>
            </a:r>
            <a:endParaRPr lang="en-US" altLang="zh-CN" sz="20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（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4</a:t>
            </a:r>
            <a:r>
              <a:rPr lang="zh-CN" altLang="en-US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）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 usage  We further examined how students actually used their laptop to gain more insight in the speciﬁc context</a:t>
            </a:r>
          </a:p>
          <a:p>
            <a:pPr marL="0" indent="0">
              <a:buNone/>
            </a:pPr>
            <a:endParaRPr lang="en-US" altLang="zh-CN" sz="20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61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r>
              <a:rPr lang="en-US" altLang="zh-CN" dirty="0">
                <a:solidFill>
                  <a:srgbClr val="FF0000"/>
                </a:solidFill>
              </a:rPr>
              <a:t>.</a:t>
            </a:r>
            <a:r>
              <a:rPr lang="en-US" altLang="zh-CN" dirty="0" smtClean="0">
                <a:solidFill>
                  <a:srgbClr val="FF0000"/>
                </a:solidFill>
              </a:rPr>
              <a:t>Results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Laptop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usage:</a:t>
            </a:r>
          </a:p>
          <a:p>
            <a:pPr marL="0" indent="0">
              <a:buNone/>
            </a:pP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 To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conclude, laptops are hardly used for teaching purposes in class and are mainly used during break times at school and outside students’ homes.</a:t>
            </a: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School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performance</a:t>
            </a:r>
          </a:p>
          <a:p>
            <a:pPr marL="0" indent="0">
              <a:buNone/>
            </a:pP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 An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analysis of variance revealed no signiﬁcant differences between laptop and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control schools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in mean grades for English, F (1, 319)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=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1.74, ns, mathematics, F (1, 319)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=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.00, ns, or overall grades, F (1, 319)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=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.90,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ns</a:t>
            </a: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Thus, there were no systematic increases in student performance due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to laptop 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use</a:t>
            </a:r>
          </a:p>
          <a:p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Abstract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reasoning</a:t>
            </a: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</a:t>
            </a: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Children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with laptops signiﬁcantly outperformed children without laptops on both tests</a:t>
            </a:r>
          </a:p>
          <a:p>
            <a:pPr marL="0" indent="0">
              <a:buNone/>
            </a:pPr>
            <a:r>
              <a:rPr lang="en-US" altLang="zh-CN" sz="2000" b="1" dirty="0" smtClean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       Effect </a:t>
            </a:r>
            <a:r>
              <a:rPr lang="en-US" altLang="zh-CN" sz="2000" b="1" dirty="0">
                <a:latin typeface="Times New Roman" pitchFamily="18" charset="0"/>
                <a:ea typeface="隶书" pitchFamily="49" charset="-122"/>
                <a:cs typeface="Times New Roman" pitchFamily="18" charset="0"/>
              </a:rPr>
              <a:t>of laptop on abstract reasoning increased per grade</a:t>
            </a:r>
          </a:p>
          <a:p>
            <a:endParaRPr lang="en-US" altLang="zh-CN" sz="2400" b="1" dirty="0">
              <a:latin typeface="Times New Roman" pitchFamily="18" charset="0"/>
              <a:ea typeface="隶书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8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6TGp_winter_light">
  <a:themeElements>
    <a:clrScheme name="Default Design 1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6CB6EE"/>
      </a:accent1>
      <a:accent2>
        <a:srgbClr val="93C052"/>
      </a:accent2>
      <a:accent3>
        <a:srgbClr val="FFFFFF"/>
      </a:accent3>
      <a:accent4>
        <a:srgbClr val="000000"/>
      </a:accent4>
      <a:accent5>
        <a:srgbClr val="BAD7F5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6CB6EE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AD7F5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AADA70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D2EABB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B08BD5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D4C4E7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3366"/>
    </a:dk2>
    <a:lt2>
      <a:srgbClr val="C0C0C0"/>
    </a:lt2>
    <a:accent1>
      <a:srgbClr val="6CB6EE"/>
    </a:accent1>
    <a:accent2>
      <a:srgbClr val="93C052"/>
    </a:accent2>
    <a:accent3>
      <a:srgbClr val="FFFFFF"/>
    </a:accent3>
    <a:accent4>
      <a:srgbClr val="000000"/>
    </a:accent4>
    <a:accent5>
      <a:srgbClr val="BAD7F5"/>
    </a:accent5>
    <a:accent6>
      <a:srgbClr val="85AE49"/>
    </a:accent6>
    <a:hlink>
      <a:srgbClr val="9999FF"/>
    </a:hlink>
    <a:folHlink>
      <a:srgbClr val="855ADA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3366"/>
    </a:dk2>
    <a:lt2>
      <a:srgbClr val="C0C0C0"/>
    </a:lt2>
    <a:accent1>
      <a:srgbClr val="6CB6EE"/>
    </a:accent1>
    <a:accent2>
      <a:srgbClr val="93C052"/>
    </a:accent2>
    <a:accent3>
      <a:srgbClr val="FFFFFF"/>
    </a:accent3>
    <a:accent4>
      <a:srgbClr val="000000"/>
    </a:accent4>
    <a:accent5>
      <a:srgbClr val="BAD7F5"/>
    </a:accent5>
    <a:accent6>
      <a:srgbClr val="85AE49"/>
    </a:accent6>
    <a:hlink>
      <a:srgbClr val="9999FF"/>
    </a:hlink>
    <a:folHlink>
      <a:srgbClr val="855AD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1045</Words>
  <Application>Microsoft Office PowerPoint</Application>
  <PresentationFormat>全屏显示(4:3)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206TGp_winter_light</vt:lpstr>
      <vt:lpstr>小组文献分享 Laptop usage affects abstract reasoning of children in the developing world </vt:lpstr>
      <vt:lpstr>主要内容</vt:lpstr>
      <vt:lpstr>1. Introduction</vt:lpstr>
      <vt:lpstr>PowerPoint 演示文稿</vt:lpstr>
      <vt:lpstr>PowerPoint 演示文稿</vt:lpstr>
      <vt:lpstr>2. Method</vt:lpstr>
      <vt:lpstr>策略</vt:lpstr>
      <vt:lpstr>PowerPoint 演示文稿</vt:lpstr>
      <vt:lpstr>3.Results</vt:lpstr>
      <vt:lpstr>PowerPoint 演示文稿</vt:lpstr>
      <vt:lpstr>4. Discussion</vt:lpstr>
      <vt:lpstr>PowerPoint 演示文稿</vt:lpstr>
      <vt:lpstr>启示</vt:lpstr>
      <vt:lpstr>PowerPoint 演示文稿</vt:lpstr>
    </vt:vector>
  </TitlesOfParts>
  <Company>BNU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序—学习环境的理论基础</dc:title>
  <dc:creator>Lijie</dc:creator>
  <cp:lastModifiedBy>Lijie</cp:lastModifiedBy>
  <cp:revision>96</cp:revision>
  <dcterms:created xsi:type="dcterms:W3CDTF">2012-11-16T08:32:47Z</dcterms:created>
  <dcterms:modified xsi:type="dcterms:W3CDTF">2012-12-08T06:05:17Z</dcterms:modified>
</cp:coreProperties>
</file>